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5d668b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5d668b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8ba06ba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8ba06ba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8ba06ba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8ba06ba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8ba06ba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8ba06ba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8ba06ba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8ba06ba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8ba06ba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8ba06ba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8ba06baa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8ba06baa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8ba06baa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8ba06baa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8ba06baa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8ba06baa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8ba06baa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8ba06baa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8ba06baa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8ba06ba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ba06b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8ba06b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8ba06baa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8ba06baa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ba06baa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ba06baa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8ba06baa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8ba06baa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8ba06baa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8ba06baa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8ba06baa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8ba06baa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ba06baa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8ba06baa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8ba06baa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8ba06baa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8ba06baa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8ba06baa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8ba06baa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8ba06baa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8ba06baa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8ba06baa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ba06ba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8ba06ba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8ba06baa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8ba06baa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ba06baa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8ba06baa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8ba06baa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8ba06baa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8ba06baa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8ba06baa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8ba06baa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8ba06baa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8ba06baa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8ba06baa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10e8e7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10e8e7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8ba06ba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8ba06ba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8ba06ba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8ba06ba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8ba06ba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8ba06ba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8ba06ba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8ba06ba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ba06ba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ba06ba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8ba06ba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8ba06ba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hyperlink" Target="http://www.ixa.eus/iltapp/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65100" y="4781850"/>
            <a:ext cx="753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900"/>
              <a:t>Introduction to Language Technology Applications (ILTAPP) </a:t>
            </a:r>
            <a:r>
              <a:rPr lang="eu" sz="900" u="sng">
                <a:solidFill>
                  <a:schemeClr val="hlink"/>
                </a:solidFill>
                <a:hlinkClick r:id="rId1"/>
              </a:rPr>
              <a:t>http://www.ixa.eus/iltapp/</a:t>
            </a:r>
            <a:r>
              <a:rPr lang="eu" sz="900"/>
              <a:t>  		HAP/LAP</a:t>
            </a:r>
            <a:endParaRPr sz="900"/>
          </a:p>
        </p:txBody>
      </p:sp>
      <p:grpSp>
        <p:nvGrpSpPr>
          <p:cNvPr id="10" name="Google Shape;10;p1"/>
          <p:cNvGrpSpPr/>
          <p:nvPr/>
        </p:nvGrpSpPr>
        <p:grpSpPr>
          <a:xfrm>
            <a:off x="5381625" y="4794900"/>
            <a:ext cx="2526500" cy="323100"/>
            <a:chOff x="5381625" y="4794900"/>
            <a:chExt cx="2526500" cy="323100"/>
          </a:xfrm>
        </p:grpSpPr>
        <p:pic>
          <p:nvPicPr>
            <p:cNvPr id="11" name="Google Shape;11;p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50525" y="4799625"/>
              <a:ext cx="357600" cy="30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72948" y="4794900"/>
              <a:ext cx="832602" cy="32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1625" y="4800600"/>
              <a:ext cx="432450" cy="3023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ixa.eus/iltap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rgs.me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univ-cotedazur.eu/antidote" TargetMode="External"/><Relationship Id="rId4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311700" y="744575"/>
            <a:ext cx="8520600" cy="13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4200"/>
              <a:t>Argumentation in NLP</a:t>
            </a:r>
            <a:endParaRPr sz="4200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01175" y="2386150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3094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http://www.ixa.eus/iltapp/</a:t>
            </a:r>
            <a:endParaRPr sz="309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549"/>
              <a:buFont typeface="Arial"/>
              <a:buNone/>
            </a:pPr>
            <a:r>
              <a:t/>
            </a:r>
            <a:endParaRPr sz="309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549"/>
              <a:buFont typeface="Arial"/>
              <a:buNone/>
            </a:pPr>
            <a:r>
              <a:rPr lang="eu" sz="3094"/>
              <a:t>@ragerri @joseba_fdl @iker_garciaf #iltapp</a:t>
            </a:r>
            <a:endParaRPr sz="309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549"/>
              <a:buFont typeface="Arial"/>
              <a:buNone/>
            </a:pPr>
            <a:r>
              <a:t/>
            </a:r>
            <a:endParaRPr sz="309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2168"/>
              <a:t>(partially based on ACL 2016 tutorial)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Applications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41525"/>
            <a:ext cx="6077625" cy="36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Search - </a:t>
            </a:r>
            <a:r>
              <a:rPr lang="eu" u="sng">
                <a:solidFill>
                  <a:schemeClr val="hlink"/>
                </a:solidFill>
                <a:hlinkClick r:id="rId3"/>
              </a:rPr>
              <a:t>https://www.args.me</a:t>
            </a:r>
            <a:r>
              <a:rPr lang="eu"/>
              <a:t>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70125"/>
            <a:ext cx="6699476" cy="32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6344325" cy="35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Example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46325"/>
            <a:ext cx="6512376" cy="23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722">
                <a:solidFill>
                  <a:schemeClr val="dk2"/>
                </a:solidFill>
              </a:rPr>
              <a:t>Segmenting Texts into Argumentative Units</a:t>
            </a:r>
            <a:endParaRPr sz="2022">
              <a:solidFill>
                <a:schemeClr val="dk2"/>
              </a:solidFill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51125"/>
            <a:ext cx="5970826" cy="22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833">
                <a:solidFill>
                  <a:schemeClr val="dk2"/>
                </a:solidFill>
              </a:rPr>
              <a:t>Example: Classifying Types of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98725"/>
            <a:ext cx="6099401" cy="3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1611">
                <a:solidFill>
                  <a:schemeClr val="dk2"/>
                </a:solidFill>
              </a:rPr>
              <a:t>Example: Identifying Relations between Units</a:t>
            </a:r>
            <a:r>
              <a:rPr lang="eu" sz="25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22525"/>
            <a:ext cx="5150300" cy="32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Task Overview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170125"/>
            <a:ext cx="6197374" cy="31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Mining - Task Overview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93925"/>
            <a:ext cx="5670101" cy="32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Argumentative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6717851" cy="341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04800"/>
            <a:ext cx="6149299" cy="4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Argumentative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6717851" cy="341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Classifying Types of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70125"/>
            <a:ext cx="5860600" cy="3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Classifying Types of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70125"/>
            <a:ext cx="5131926" cy="318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Classifying Types of Units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5934075" cy="347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Relation Classification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70125"/>
            <a:ext cx="5548325" cy="335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Relation Classification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93925"/>
            <a:ext cx="5719774" cy="33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Stance Detection and Polarity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125"/>
            <a:ext cx="5291151" cy="3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Stance Detection and Argumentation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170125"/>
            <a:ext cx="4758424" cy="31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Stance Detection and Argumentation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93925"/>
            <a:ext cx="4419599" cy="339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Quality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17725"/>
            <a:ext cx="5458500" cy="354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- Intuition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41525"/>
            <a:ext cx="560335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Quality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093925"/>
            <a:ext cx="5314275" cy="35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Quality and Persuasion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7725"/>
            <a:ext cx="5610900" cy="36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 Quality - Overview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70125"/>
            <a:ext cx="4528449" cy="3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Resources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65325"/>
            <a:ext cx="59956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Resources</a:t>
            </a:r>
            <a:endParaRPr sz="1355">
              <a:solidFill>
                <a:schemeClr val="dk2"/>
              </a:solidFill>
            </a:endParaRPr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17725"/>
            <a:ext cx="5860600" cy="3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Resources</a:t>
            </a:r>
            <a:endParaRPr sz="1355">
              <a:solidFill>
                <a:schemeClr val="dk2"/>
              </a:solidFill>
            </a:endParaRPr>
          </a:p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u"/>
              <a:t>ANTIDOTE </a:t>
            </a:r>
            <a:r>
              <a:rPr lang="eu" u="sng">
                <a:solidFill>
                  <a:schemeClr val="hlink"/>
                </a:solidFill>
                <a:hlinkClick r:id="rId3"/>
              </a:rPr>
              <a:t>https://univ-cotedazur.eu/antidote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u"/>
              <a:t>Abstrct dataset - Argumentation in clinical trials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031501"/>
            <a:ext cx="7115177" cy="26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Lab Time!</a:t>
            </a:r>
            <a:endParaRPr/>
          </a:p>
        </p:txBody>
      </p:sp>
      <p:sp>
        <p:nvSpPr>
          <p:cNvPr id="284" name="Google Shape;284;p50"/>
          <p:cNvSpPr txBox="1"/>
          <p:nvPr>
            <p:ph idx="1" type="body"/>
          </p:nvPr>
        </p:nvSpPr>
        <p:spPr>
          <a:xfrm>
            <a:off x="311700" y="1152475"/>
            <a:ext cx="8520600" cy="3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u"/>
              <a:t>[8. Finetune DistilBERT for Argument Mining]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u"/>
              <a:t>Edited from Huggingface notebooks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u"/>
              <a:t>You will find notebooks for sequence labeling, language modeling</a:t>
            </a:r>
            <a:r>
              <a:rPr lang="eu"/>
              <a:t>...</a:t>
            </a:r>
            <a:r>
              <a:rPr lang="eu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u"/>
              <a:t>Test the model and check the results with respect to the Abstrct paper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u"/>
              <a:t>DistilBERT vs mBERT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u"/>
              <a:t>DistilBERT vs XLM-RoBERTa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u"/>
              <a:t>Next lab we will show how to build a model to generate arguments against hate speech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u"/>
              <a:t>Test your the NLG model by entering your own hate speech... (DISCLAIMER: no hate speech condoned).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Arguments and Argumentation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41525"/>
            <a:ext cx="64033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Arguing and attacking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6324801" cy="3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 variety of models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093925"/>
            <a:ext cx="5627926" cy="34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Monological and Dialogical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170125"/>
            <a:ext cx="5369375" cy="32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Genres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017725"/>
            <a:ext cx="5609551" cy="347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/>
              <a:t>Argumentation in NLP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725"/>
            <a:ext cx="6061976" cy="3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LTAP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